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59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8CA"/>
    <a:srgbClr val="2A5389"/>
    <a:srgbClr val="E1530D"/>
    <a:srgbClr val="F4B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737"/>
  </p:normalViewPr>
  <p:slideViewPr>
    <p:cSldViewPr snapToGrid="0" snapToObjects="1">
      <p:cViewPr varScale="1">
        <p:scale>
          <a:sx n="86" d="100"/>
          <a:sy n="86" d="100"/>
        </p:scale>
        <p:origin x="24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C99BB-4C2C-413D-A808-36435591FD8F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A87FF-BEB4-4444-B170-80F85E6A87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A87FF-BEB4-4444-B170-80F85E6A8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C9C8B8-9B50-4F13-A92C-5E789BB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0" y="3231931"/>
            <a:ext cx="4330261" cy="1834056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z="3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BB31FF6-6438-4DA2-AC18-9C78C5C1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33A1E-AB4F-4512-8C4B-C406532C0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9" y="6012857"/>
            <a:ext cx="4662233" cy="6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100930" y="745067"/>
            <a:ext cx="1252870" cy="5431896"/>
          </a:xfrm>
        </p:spPr>
        <p:txBody>
          <a:bodyPr vert="eaVert"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745067"/>
            <a:ext cx="8752367" cy="5431896"/>
          </a:xfrm>
        </p:spPr>
        <p:txBody>
          <a:bodyPr vert="eaVert"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2014537"/>
            <a:ext cx="5157787" cy="490537"/>
          </a:xfrm>
          <a:solidFill>
            <a:srgbClr val="2A5389"/>
          </a:solidFill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96013" y="2014536"/>
            <a:ext cx="5157787" cy="490537"/>
          </a:xfrm>
          <a:solidFill>
            <a:srgbClr val="2A5389"/>
          </a:solidFill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183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1400" y="6358466"/>
            <a:ext cx="990600" cy="49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706437"/>
            <a:ext cx="6661680" cy="494109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>
              <a:defRPr sz="3200" b="0" i="0">
                <a:solidFill>
                  <a:srgbClr val="2A5389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5333" y="1343025"/>
            <a:ext cx="5056188" cy="4873625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32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4"/>
              </a:buBlip>
              <a:defRPr sz="24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4"/>
              </a:buBlip>
              <a:defRPr sz="20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4"/>
              </a:buBlip>
              <a:defRPr sz="20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183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1400" y="6358466"/>
            <a:ext cx="990600" cy="49953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99200" y="1200546"/>
            <a:ext cx="5056187" cy="4660504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706437"/>
            <a:ext cx="6661680" cy="494109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>
              <a:defRPr sz="3200" b="0" i="0">
                <a:solidFill>
                  <a:srgbClr val="2A5389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3FA50-6E26-465E-9F21-DEB98F608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632" y="111843"/>
            <a:ext cx="9713168" cy="17025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51C2CC-FCE8-4F88-8338-DE0AFB06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614"/>
            <a:ext cx="12192000" cy="105492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B153-55DC-344A-958E-3EA85B3D45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1" r:id="rId8"/>
    <p:sldLayoutId id="2147483655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2910" y="3629805"/>
            <a:ext cx="4330261" cy="183405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A538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GWN7615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327735"/>
            <a:ext cx="4330262" cy="90874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46A8C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Punto de </a:t>
            </a:r>
            <a:r>
              <a:rPr lang="en-US" sz="2400" b="1" dirty="0" err="1">
                <a:solidFill>
                  <a:srgbClr val="46A8C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Acceso</a:t>
            </a:r>
            <a:r>
              <a:rPr lang="en-US" sz="2400" b="1" dirty="0">
                <a:solidFill>
                  <a:srgbClr val="46A8C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Wi-Fi </a:t>
            </a:r>
            <a:r>
              <a:rPr lang="en-US" sz="2400" b="1" dirty="0">
                <a:solidFill>
                  <a:srgbClr val="E1530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802.11AC Wave-2 3X3:3 </a:t>
            </a:r>
          </a:p>
        </p:txBody>
      </p:sp>
      <p:pic>
        <p:nvPicPr>
          <p:cNvPr id="6" name="Picture 3" descr="C:\Users\qsding\Desktop\GWN7600(1)\GWN7605-sid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7835" y="573104"/>
            <a:ext cx="2039283" cy="4754631"/>
          </a:xfrm>
          <a:prstGeom prst="rect">
            <a:avLst/>
          </a:prstGeom>
          <a:noFill/>
        </p:spPr>
      </p:pic>
      <p:pic>
        <p:nvPicPr>
          <p:cNvPr id="7" name="Picture 2" descr="C:\Users\qsding\Desktop\GWN7600(1)\GWN7600-fron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68" y="720603"/>
            <a:ext cx="4700821" cy="474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Especificaciones</a:t>
            </a:r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las </a:t>
            </a:r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Antenas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表格 3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4462857"/>
              </p:ext>
            </p:extLst>
          </p:nvPr>
        </p:nvGraphicFramePr>
        <p:xfrm>
          <a:off x="346559" y="1493982"/>
          <a:ext cx="3559520" cy="5161927"/>
        </p:xfrm>
        <a:graphic>
          <a:graphicData uri="http://schemas.openxmlformats.org/drawingml/2006/table">
            <a:tbl>
              <a:tblPr/>
              <a:tblGrid>
                <a:gridCol w="16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Frequency</a:t>
                      </a:r>
                      <a:r>
                        <a:rPr lang="zh-CN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（</a:t>
                      </a: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MHz</a:t>
                      </a:r>
                      <a:r>
                        <a:rPr lang="zh-CN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）</a:t>
                      </a: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2.4G:2400</a:t>
                      </a:r>
                      <a:r>
                        <a:rPr lang="zh-TW" sz="900" kern="1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～</a:t>
                      </a:r>
                      <a:r>
                        <a:rPr lang="en-US" sz="900" kern="1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2500</a:t>
                      </a:r>
                      <a:endParaRPr lang="zh-CN" sz="900" kern="1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5G</a:t>
                      </a:r>
                      <a:r>
                        <a:rPr lang="zh-CN" sz="90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：</a:t>
                      </a:r>
                      <a:r>
                        <a:rPr lang="en-US" sz="90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5150</a:t>
                      </a:r>
                      <a:r>
                        <a:rPr lang="zh-TW" sz="90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～</a:t>
                      </a:r>
                      <a:r>
                        <a:rPr lang="en-US" sz="90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5850</a:t>
                      </a:r>
                      <a:endParaRPr lang="zh-CN" sz="90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VSWR</a:t>
                      </a:r>
                      <a:endParaRPr lang="zh-CN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≦</a:t>
                      </a: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</a:t>
                      </a:r>
                      <a:r>
                        <a:rPr lang="zh-CN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：</a:t>
                      </a: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zh-CN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Gain</a:t>
                      </a:r>
                      <a:r>
                        <a:rPr lang="zh-CN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（</a:t>
                      </a:r>
                      <a:r>
                        <a:rPr lang="en-US" sz="900" b="1" kern="100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dBi</a:t>
                      </a:r>
                      <a:r>
                        <a:rPr lang="zh-CN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）</a:t>
                      </a: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</a:t>
                      </a:r>
                      <a:endParaRPr lang="zh-CN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Efficiency</a:t>
                      </a:r>
                      <a:r>
                        <a:rPr lang="zh-CN" altLang="es-MX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（</a:t>
                      </a: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  <a:r>
                        <a:rPr lang="zh-CN" altLang="es-MX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）</a:t>
                      </a: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2.4G:</a:t>
                      </a:r>
                      <a:r>
                        <a:rPr lang="zh-CN" altLang="es-MX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≧</a:t>
                      </a: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Isolation</a:t>
                      </a:r>
                      <a:endParaRPr lang="zh-CN" altLang="es-MX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s-MX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≦</a:t>
                      </a: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-15dB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Radiation Properties</a:t>
                      </a:r>
                      <a:endParaRPr lang="zh-CN" altLang="es-MX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Omni-directional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1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Input Power (Watts)</a:t>
                      </a:r>
                      <a:endParaRPr lang="zh-CN" altLang="es-MX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Polarization</a:t>
                      </a:r>
                      <a:endParaRPr lang="zh-CN" altLang="es-MX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horizontal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Impedance</a:t>
                      </a:r>
                      <a:r>
                        <a:rPr lang="zh-CN" altLang="es-MX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（</a:t>
                      </a: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Ohms</a:t>
                      </a:r>
                      <a:r>
                        <a:rPr lang="zh-CN" altLang="es-MX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）</a:t>
                      </a: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Dimensions</a:t>
                      </a:r>
                      <a:r>
                        <a:rPr lang="zh-CN" altLang="es-MX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（</a:t>
                      </a: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mm</a:t>
                      </a:r>
                      <a:r>
                        <a:rPr lang="zh-CN" altLang="es-MX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）</a:t>
                      </a: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L134.6*W120*H9.6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Cable</a:t>
                      </a:r>
                      <a:endParaRPr lang="zh-CN" altLang="es-MX" sz="900" b="1" kern="1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RF1.13mm mini coax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Material</a:t>
                      </a:r>
                      <a:endParaRPr lang="zh-CN" altLang="es-MX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HPCC and Copper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Weight</a:t>
                      </a:r>
                      <a:endParaRPr lang="zh-CN" altLang="es-MX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95g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1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Operation Temperature</a:t>
                      </a:r>
                      <a:endParaRPr lang="zh-CN" altLang="es-MX" sz="900" b="1" kern="1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-40</a:t>
                      </a:r>
                      <a:r>
                        <a:rPr lang="zh-CN" altLang="es-MX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℃</a:t>
                      </a: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to 85</a:t>
                      </a:r>
                      <a:r>
                        <a:rPr lang="zh-CN" altLang="es-MX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℃</a:t>
                      </a: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Storage Temperature</a:t>
                      </a:r>
                      <a:endParaRPr lang="zh-CN" altLang="es-MX" sz="900" b="1" kern="1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-40</a:t>
                      </a:r>
                      <a:r>
                        <a:rPr lang="zh-CN" altLang="es-MX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℃</a:t>
                      </a: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to 85</a:t>
                      </a:r>
                      <a:r>
                        <a:rPr lang="zh-CN" altLang="es-MX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宋体" panose="02010600030101010101" pitchFamily="2" charset="-122"/>
                          <a:cs typeface="Open Sans" panose="020B0606030504020204" pitchFamily="34" charset="0"/>
                        </a:rPr>
                        <a:t>℃</a:t>
                      </a: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Relative Humidity</a:t>
                      </a:r>
                      <a:endParaRPr lang="zh-CN" altLang="es-MX" sz="900" b="1" kern="1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40% to 95%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8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ROHS Compliant</a:t>
                      </a:r>
                      <a:endParaRPr lang="zh-CN" altLang="es-MX" sz="900" b="1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63941" marR="6394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zh-CN" altLang="es-MX" sz="900" b="0" kern="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宋体" panose="02010600030101010101" pitchFamily="2" charset="-122"/>
                        <a:cs typeface="Open Sans" panose="020B0606030504020204" pitchFamily="34" charset="0"/>
                      </a:endParaRPr>
                    </a:p>
                  </a:txBody>
                  <a:tcPr marL="85255" marR="85255" marT="42628" marB="426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033" y="1562660"/>
            <a:ext cx="6784718" cy="502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64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57985" y="2034347"/>
            <a:ext cx="6859385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 </a:t>
            </a:r>
            <a:r>
              <a:rPr lang="en-US" dirty="0" err="1"/>
              <a:t>controlador</a:t>
            </a:r>
            <a:r>
              <a:rPr lang="en-US" dirty="0"/>
              <a:t> </a:t>
            </a:r>
            <a:r>
              <a:rPr lang="en-US" dirty="0" err="1"/>
              <a:t>integrado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administrar</a:t>
            </a:r>
            <a:r>
              <a:rPr lang="en-US" dirty="0"/>
              <a:t> hasta 50 AP locales </a:t>
            </a:r>
            <a:r>
              <a:rPr lang="en-US" dirty="0" err="1"/>
              <a:t>GWN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GWN.Cloud</a:t>
            </a:r>
            <a:r>
              <a:rPr lang="en-US" dirty="0"/>
              <a:t> </a:t>
            </a:r>
            <a:r>
              <a:rPr lang="en-US" dirty="0" err="1"/>
              <a:t>ofrece</a:t>
            </a:r>
            <a:r>
              <a:rPr lang="en-US" dirty="0"/>
              <a:t> una </a:t>
            </a:r>
            <a:r>
              <a:rPr lang="en-US" dirty="0" err="1"/>
              <a:t>plataforma</a:t>
            </a:r>
            <a:r>
              <a:rPr lang="en-US" dirty="0"/>
              <a:t> </a:t>
            </a:r>
            <a:r>
              <a:rPr lang="en-US" dirty="0" err="1"/>
              <a:t>gratuita</a:t>
            </a:r>
            <a:r>
              <a:rPr lang="en-US" dirty="0"/>
              <a:t> de </a:t>
            </a:r>
            <a:r>
              <a:rPr lang="en-US" dirty="0" err="1"/>
              <a:t>administración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nube</a:t>
            </a:r>
            <a:r>
              <a:rPr lang="en-US" dirty="0"/>
              <a:t> para un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ilimitado</a:t>
            </a:r>
            <a:r>
              <a:rPr lang="en-US" dirty="0"/>
              <a:t> de APs </a:t>
            </a:r>
            <a:r>
              <a:rPr lang="en-US" dirty="0" err="1"/>
              <a:t>GWN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GWN</a:t>
            </a:r>
            <a:r>
              <a:rPr lang="en-US" dirty="0"/>
              <a:t> Manager </a:t>
            </a:r>
            <a:r>
              <a:rPr lang="en-US" dirty="0" err="1"/>
              <a:t>ofrece</a:t>
            </a:r>
            <a:r>
              <a:rPr lang="en-US" dirty="0"/>
              <a:t> un </a:t>
            </a:r>
            <a:r>
              <a:rPr lang="en-US" dirty="0" err="1"/>
              <a:t>controlador</a:t>
            </a:r>
            <a:r>
              <a:rPr lang="en-US" dirty="0"/>
              <a:t> de software </a:t>
            </a:r>
            <a:r>
              <a:rPr lang="en-US" dirty="0" err="1"/>
              <a:t>basado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premisas</a:t>
            </a:r>
            <a:r>
              <a:rPr lang="en-US" dirty="0"/>
              <a:t> del </a:t>
            </a:r>
            <a:r>
              <a:rPr lang="en-US" dirty="0" err="1"/>
              <a:t>cliente</a:t>
            </a:r>
            <a:r>
              <a:rPr lang="en-US" dirty="0"/>
              <a:t> para </a:t>
            </a:r>
            <a:r>
              <a:rPr lang="en-US" dirty="0" err="1"/>
              <a:t>gestionar</a:t>
            </a:r>
            <a:r>
              <a:rPr lang="en-US" dirty="0"/>
              <a:t> hasta 3,000 APs </a:t>
            </a:r>
            <a:r>
              <a:rPr lang="en-US" dirty="0" err="1"/>
              <a:t>GWN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985" y="821221"/>
            <a:ext cx="10515600" cy="919163"/>
          </a:xfrm>
        </p:spPr>
        <p:txBody>
          <a:bodyPr/>
          <a:lstStyle/>
          <a:p>
            <a:r>
              <a:rPr lang="en-US" dirty="0" err="1"/>
              <a:t>Opciones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de la 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776" y="3050888"/>
            <a:ext cx="3858239" cy="23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0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Tabla</a:t>
            </a:r>
            <a:r>
              <a:rPr lang="en-US" dirty="0"/>
              <a:t> </a:t>
            </a:r>
            <a:r>
              <a:rPr lang="en-US" dirty="0" err="1"/>
              <a:t>Comparativa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4FA47F-9584-4149-B8A5-C7604606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5" y="1815579"/>
            <a:ext cx="11223490" cy="4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54294" y="1905690"/>
            <a:ext cx="4224251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err="1"/>
              <a:t>Funciones</a:t>
            </a:r>
            <a:r>
              <a:rPr lang="en-US" b="1" dirty="0"/>
              <a:t>: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Gestión</a:t>
            </a:r>
            <a:r>
              <a:rPr lang="en-US" dirty="0"/>
              <a:t> de AP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red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Monitoreo</a:t>
            </a:r>
            <a:r>
              <a:rPr lang="en-US" dirty="0"/>
              <a:t> de red / AP / </a:t>
            </a:r>
            <a:r>
              <a:rPr lang="en-US" dirty="0" err="1"/>
              <a:t>cliente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Seguridad</a:t>
            </a:r>
            <a:r>
              <a:rPr lang="en-US" dirty="0"/>
              <a:t> y </a:t>
            </a:r>
            <a:r>
              <a:rPr lang="en-US" dirty="0" err="1"/>
              <a:t>autenticacion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Admite</a:t>
            </a:r>
            <a:r>
              <a:rPr lang="en-US" dirty="0"/>
              <a:t> la </a:t>
            </a:r>
            <a:r>
              <a:rPr lang="en-US" dirty="0" err="1"/>
              <a:t>configuración</a:t>
            </a:r>
            <a:r>
              <a:rPr lang="en-US" dirty="0"/>
              <a:t> de la </a:t>
            </a:r>
            <a:r>
              <a:rPr lang="en-US" dirty="0" err="1"/>
              <a:t>política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 (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negra</a:t>
            </a:r>
            <a:r>
              <a:rPr lang="en-US" dirty="0"/>
              <a:t>,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blanca</a:t>
            </a:r>
            <a:r>
              <a:rPr lang="en-US" dirty="0"/>
              <a:t>, </a:t>
            </a:r>
            <a:r>
              <a:rPr lang="en-US" dirty="0" err="1"/>
              <a:t>política</a:t>
            </a:r>
            <a:r>
              <a:rPr lang="en-US" dirty="0"/>
              <a:t> de </a:t>
            </a:r>
            <a:r>
              <a:rPr lang="en-US" dirty="0" err="1"/>
              <a:t>tiempo</a:t>
            </a:r>
            <a:r>
              <a:rPr lang="en-US" dirty="0"/>
              <a:t>)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modos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que </a:t>
            </a:r>
            <a:r>
              <a:rPr lang="en-US" dirty="0" err="1"/>
              <a:t>incluyen</a:t>
            </a:r>
            <a:r>
              <a:rPr lang="en-US" dirty="0"/>
              <a:t> </a:t>
            </a:r>
            <a:r>
              <a:rPr lang="en-US" dirty="0" err="1"/>
              <a:t>WPA</a:t>
            </a:r>
            <a:r>
              <a:rPr lang="en-US" dirty="0"/>
              <a:t>, WPA2, </a:t>
            </a:r>
            <a:r>
              <a:rPr lang="en-US" dirty="0" err="1"/>
              <a:t>WEP</a:t>
            </a:r>
            <a:r>
              <a:rPr lang="en-US" dirty="0"/>
              <a:t>, </a:t>
            </a:r>
            <a:r>
              <a:rPr lang="en-US" dirty="0" err="1"/>
              <a:t>abierto</a:t>
            </a:r>
            <a:r>
              <a:rPr lang="en-US" dirty="0"/>
              <a:t>, etc.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Reglas</a:t>
            </a:r>
            <a:r>
              <a:rPr lang="en-US" dirty="0"/>
              <a:t> de ancho de </a:t>
            </a:r>
            <a:r>
              <a:rPr lang="en-US" dirty="0" err="1"/>
              <a:t>banda</a:t>
            </a:r>
            <a:r>
              <a:rPr lang="en-US" dirty="0"/>
              <a:t> para </a:t>
            </a:r>
            <a:r>
              <a:rPr lang="en-US" dirty="0" err="1"/>
              <a:t>acceso</a:t>
            </a:r>
            <a:r>
              <a:rPr lang="en-US" dirty="0"/>
              <a:t> de </a:t>
            </a:r>
            <a:r>
              <a:rPr lang="en-US" dirty="0" err="1"/>
              <a:t>cliente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usuarios</a:t>
            </a:r>
            <a:r>
              <a:rPr lang="en-US" dirty="0"/>
              <a:t> y </a:t>
            </a:r>
            <a:r>
              <a:rPr lang="en-US" dirty="0" err="1"/>
              <a:t>privilegios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Autenticación</a:t>
            </a:r>
            <a:r>
              <a:rPr lang="en-US" dirty="0"/>
              <a:t> de </a:t>
            </a:r>
            <a:r>
              <a:rPr lang="en-US" dirty="0" err="1"/>
              <a:t>código</a:t>
            </a:r>
            <a:r>
              <a:rPr lang="en-US" dirty="0"/>
              <a:t> </a:t>
            </a:r>
            <a:r>
              <a:rPr lang="en-US" dirty="0" err="1"/>
              <a:t>QR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78545" y="1825625"/>
            <a:ext cx="3706091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 err="1"/>
              <a:t>Características</a:t>
            </a:r>
            <a:r>
              <a:rPr lang="en-US" b="1" dirty="0"/>
              <a:t> </a:t>
            </a:r>
            <a:r>
              <a:rPr lang="en-US" b="1" dirty="0" err="1"/>
              <a:t>Empresariales</a:t>
            </a:r>
            <a:r>
              <a:rPr lang="en-US" b="1" dirty="0"/>
              <a:t>:</a:t>
            </a:r>
          </a:p>
          <a:p>
            <a:pPr>
              <a:lnSpc>
                <a:spcPct val="170000"/>
              </a:lnSpc>
            </a:pPr>
            <a:r>
              <a:rPr lang="en-US" dirty="0"/>
              <a:t>No hay </a:t>
            </a:r>
            <a:r>
              <a:rPr lang="en-US" dirty="0" err="1"/>
              <a:t>límites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número</a:t>
            </a:r>
            <a:r>
              <a:rPr lang="en-US" dirty="0"/>
              <a:t> de sitios o AP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Alojado</a:t>
            </a:r>
            <a:r>
              <a:rPr lang="en-US" dirty="0"/>
              <a:t> por AWS con 99.99% de </a:t>
            </a:r>
            <a:r>
              <a:rPr lang="en-US" dirty="0" err="1"/>
              <a:t>disponibilidad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Cifrado</a:t>
            </a:r>
            <a:r>
              <a:rPr lang="en-US" dirty="0"/>
              <a:t> TLS de </a:t>
            </a:r>
            <a:r>
              <a:rPr lang="en-US" dirty="0" err="1"/>
              <a:t>grado</a:t>
            </a:r>
            <a:r>
              <a:rPr lang="en-US" dirty="0"/>
              <a:t> </a:t>
            </a:r>
            <a:r>
              <a:rPr lang="en-US" dirty="0" err="1"/>
              <a:t>bancario</a:t>
            </a:r>
            <a:r>
              <a:rPr lang="en-US" dirty="0"/>
              <a:t> de </a:t>
            </a:r>
            <a:r>
              <a:rPr lang="en-US" dirty="0" err="1"/>
              <a:t>extremo</a:t>
            </a:r>
            <a:r>
              <a:rPr lang="en-US" dirty="0"/>
              <a:t> a </a:t>
            </a:r>
            <a:r>
              <a:rPr lang="en-US" dirty="0" err="1"/>
              <a:t>extremo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Autenticación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certificado</a:t>
            </a:r>
            <a:r>
              <a:rPr lang="en-US" dirty="0"/>
              <a:t> X.509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Admite</a:t>
            </a:r>
            <a:r>
              <a:rPr lang="en-US" dirty="0"/>
              <a:t> hasta 16 </a:t>
            </a:r>
            <a:r>
              <a:rPr lang="en-US" dirty="0" err="1"/>
              <a:t>SSID</a:t>
            </a:r>
            <a:r>
              <a:rPr lang="en-US" dirty="0"/>
              <a:t> por punto de </a:t>
            </a:r>
            <a:r>
              <a:rPr lang="en-US" dirty="0" err="1"/>
              <a:t>acceso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Soporta</a:t>
            </a:r>
            <a:r>
              <a:rPr lang="en-US" dirty="0"/>
              <a:t> Wi-Fi Alliance Voice-Enterprise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Aplicación</a:t>
            </a:r>
            <a:r>
              <a:rPr lang="en-US" dirty="0"/>
              <a:t> </a:t>
            </a:r>
            <a:r>
              <a:rPr lang="en-US" dirty="0" err="1"/>
              <a:t>móvil</a:t>
            </a:r>
            <a:r>
              <a:rPr lang="en-US" dirty="0"/>
              <a:t> para iOS y Android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4294" y="771525"/>
            <a:ext cx="8012083" cy="919163"/>
          </a:xfrm>
        </p:spPr>
        <p:txBody>
          <a:bodyPr/>
          <a:lstStyle/>
          <a:p>
            <a:r>
              <a:rPr lang="en-US" dirty="0" err="1"/>
              <a:t>GWN.Cloud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32E8FD0-D1D9-4AE6-BDB2-84F5254F0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35" y="2528335"/>
            <a:ext cx="3159233" cy="2699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9A989-A885-A743-BAA4-3A83C5CF4F83}"/>
              </a:ext>
            </a:extLst>
          </p:cNvPr>
          <p:cNvSpPr txBox="1"/>
          <p:nvPr/>
        </p:nvSpPr>
        <p:spPr>
          <a:xfrm>
            <a:off x="381909" y="5433162"/>
            <a:ext cx="326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 </a:t>
            </a:r>
            <a:r>
              <a:rPr lang="en-US" sz="1600" b="1" i="1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COSTO</a:t>
            </a:r>
            <a:endParaRPr lang="en-US" sz="1600" b="1" i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b="1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 </a:t>
            </a:r>
            <a:r>
              <a:rPr lang="en-US" sz="1600" b="1" i="1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LÍMITE</a:t>
            </a:r>
            <a:r>
              <a:rPr lang="en-US" sz="1600" b="1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APs</a:t>
            </a:r>
          </a:p>
        </p:txBody>
      </p:sp>
    </p:spTree>
    <p:extLst>
      <p:ext uri="{BB962C8B-B14F-4D97-AF65-F5344CB8AC3E}">
        <p14:creationId xmlns:p14="http://schemas.microsoft.com/office/powerpoint/2010/main" val="212356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Despliegue</a:t>
            </a:r>
            <a:r>
              <a:rPr lang="en-US" dirty="0"/>
              <a:t> del GWN7615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8" b="28707"/>
          <a:stretch/>
        </p:blipFill>
        <p:spPr>
          <a:xfrm>
            <a:off x="426720" y="2047460"/>
            <a:ext cx="11338559" cy="38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2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085"/>
            <a:ext cx="12192000" cy="105492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Integración</a:t>
            </a: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Soluciones</a:t>
            </a: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Grandstream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997" y="4123611"/>
            <a:ext cx="2516077" cy="2506971"/>
          </a:xfrm>
          <a:prstGeom prst="rect">
            <a:avLst/>
          </a:prstGeom>
        </p:spPr>
      </p:pic>
      <p:grpSp>
        <p:nvGrpSpPr>
          <p:cNvPr id="6" name="组合 9"/>
          <p:cNvGrpSpPr/>
          <p:nvPr/>
        </p:nvGrpSpPr>
        <p:grpSpPr bwMode="auto">
          <a:xfrm>
            <a:off x="2239965" y="1676042"/>
            <a:ext cx="8143316" cy="4369812"/>
            <a:chOff x="984764" y="560014"/>
            <a:chExt cx="7358819" cy="3948829"/>
          </a:xfrm>
        </p:grpSpPr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33351" y="1116785"/>
              <a:ext cx="1456131" cy="145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117889" y="560014"/>
              <a:ext cx="2951693" cy="6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14"/>
            <p:cNvCxnSpPr/>
            <p:nvPr/>
          </p:nvCxnSpPr>
          <p:spPr>
            <a:xfrm>
              <a:off x="1057797" y="2573165"/>
              <a:ext cx="7212754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6"/>
            <p:cNvCxnSpPr/>
            <p:nvPr/>
          </p:nvCxnSpPr>
          <p:spPr>
            <a:xfrm>
              <a:off x="1057797" y="2573165"/>
              <a:ext cx="0" cy="3842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7"/>
            <p:cNvSpPr/>
            <p:nvPr/>
          </p:nvSpPr>
          <p:spPr>
            <a:xfrm>
              <a:off x="984764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8"/>
            <p:cNvCxnSpPr/>
            <p:nvPr/>
          </p:nvCxnSpPr>
          <p:spPr>
            <a:xfrm>
              <a:off x="2905837" y="2573165"/>
              <a:ext cx="0" cy="3842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9"/>
            <p:cNvSpPr/>
            <p:nvPr/>
          </p:nvSpPr>
          <p:spPr>
            <a:xfrm>
              <a:off x="2832804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直接连接符 20"/>
            <p:cNvCxnSpPr/>
            <p:nvPr/>
          </p:nvCxnSpPr>
          <p:spPr>
            <a:xfrm>
              <a:off x="4544305" y="2573165"/>
              <a:ext cx="0" cy="38421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21"/>
            <p:cNvSpPr/>
            <p:nvPr/>
          </p:nvSpPr>
          <p:spPr>
            <a:xfrm>
              <a:off x="4471273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直接连接符 22"/>
            <p:cNvCxnSpPr/>
            <p:nvPr/>
          </p:nvCxnSpPr>
          <p:spPr>
            <a:xfrm>
              <a:off x="6463790" y="2573165"/>
              <a:ext cx="0" cy="3842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23"/>
            <p:cNvSpPr/>
            <p:nvPr/>
          </p:nvSpPr>
          <p:spPr>
            <a:xfrm>
              <a:off x="6390758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直接连接符 26"/>
            <p:cNvCxnSpPr/>
            <p:nvPr/>
          </p:nvCxnSpPr>
          <p:spPr>
            <a:xfrm>
              <a:off x="4539543" y="1168087"/>
              <a:ext cx="0" cy="1762301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32"/>
            <p:cNvSpPr txBox="1">
              <a:spLocks noChangeArrowheads="1"/>
            </p:cNvSpPr>
            <p:nvPr/>
          </p:nvSpPr>
          <p:spPr bwMode="auto">
            <a:xfrm>
              <a:off x="5547709" y="4220273"/>
              <a:ext cx="2090271" cy="28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096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2A5389"/>
                </a:buClr>
              </a:pPr>
              <a:endParaRPr lang="zh-CN" altLang="en-US" sz="1900" dirty="0">
                <a:solidFill>
                  <a:srgbClr val="2A53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4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115974" y="1440076"/>
              <a:ext cx="879322" cy="85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38"/>
            <p:cNvCxnSpPr/>
            <p:nvPr/>
          </p:nvCxnSpPr>
          <p:spPr>
            <a:xfrm>
              <a:off x="8270551" y="2566814"/>
              <a:ext cx="0" cy="385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39"/>
            <p:cNvSpPr/>
            <p:nvPr/>
          </p:nvSpPr>
          <p:spPr>
            <a:xfrm>
              <a:off x="8197518" y="2879582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22" y="4541801"/>
            <a:ext cx="2096307" cy="1535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118" y="4507882"/>
            <a:ext cx="3172119" cy="16949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249" y="4468292"/>
            <a:ext cx="3244593" cy="17345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02" y="4673343"/>
            <a:ext cx="660047" cy="12836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04202" y="6053936"/>
            <a:ext cx="193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Aplicación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 wave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5505" y="6039833"/>
            <a:ext cx="193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Teléfonos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0489" y="6070557"/>
            <a:ext cx="193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Teléfonos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Portátiles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4067" y="6070557"/>
            <a:ext cx="193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Teléfonos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Escritorio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33440" y="6058015"/>
            <a:ext cx="193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Intercoms HD</a:t>
            </a:r>
          </a:p>
        </p:txBody>
      </p:sp>
    </p:spTree>
    <p:extLst>
      <p:ext uri="{BB962C8B-B14F-4D97-AF65-F5344CB8AC3E}">
        <p14:creationId xmlns:p14="http://schemas.microsoft.com/office/powerpoint/2010/main" val="164060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Escenarios</a:t>
            </a:r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Despliegue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43" y="1720077"/>
            <a:ext cx="3678317" cy="2454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090" y="1720077"/>
            <a:ext cx="3679819" cy="24548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339" y="1622853"/>
            <a:ext cx="3679819" cy="255210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4343" y="4174955"/>
            <a:ext cx="3678317" cy="6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2A5389"/>
                </a:solidFill>
              </a:rPr>
              <a:t>Oficinas</a:t>
            </a:r>
            <a:endParaRPr lang="en-US" sz="3600" dirty="0">
              <a:solidFill>
                <a:srgbClr val="2A5389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56090" y="4174954"/>
            <a:ext cx="3678317" cy="6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A5389"/>
                </a:solidFill>
              </a:rPr>
              <a:t>Tiendas </a:t>
            </a:r>
            <a:r>
              <a:rPr lang="en-US" sz="3200" dirty="0" err="1">
                <a:solidFill>
                  <a:srgbClr val="2A5389"/>
                </a:solidFill>
              </a:rPr>
              <a:t>Comerciales</a:t>
            </a:r>
            <a:endParaRPr lang="en-US" sz="3200" dirty="0">
              <a:solidFill>
                <a:srgbClr val="2A5389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39339" y="4174955"/>
            <a:ext cx="3678317" cy="6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2A5389"/>
                </a:solidFill>
              </a:rPr>
              <a:t>Educación</a:t>
            </a:r>
            <a:endParaRPr lang="en-US" sz="3600" dirty="0">
              <a:solidFill>
                <a:srgbClr val="2A53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9546" y="1825625"/>
            <a:ext cx="708509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Las </a:t>
            </a:r>
            <a:r>
              <a:rPr lang="en-US" dirty="0" err="1"/>
              <a:t>oficinas</a:t>
            </a:r>
            <a:r>
              <a:rPr lang="en-US" dirty="0"/>
              <a:t> </a:t>
            </a:r>
            <a:r>
              <a:rPr lang="en-US" dirty="0" err="1"/>
              <a:t>medianas</a:t>
            </a:r>
            <a:r>
              <a:rPr lang="en-US" dirty="0"/>
              <a:t> y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el GWN7615 para </a:t>
            </a:r>
            <a:r>
              <a:rPr lang="en-US" dirty="0" err="1"/>
              <a:t>crear</a:t>
            </a:r>
            <a:r>
              <a:rPr lang="en-US" dirty="0"/>
              <a:t> un </a:t>
            </a:r>
            <a:r>
              <a:rPr lang="en-US" dirty="0" err="1"/>
              <a:t>entorno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móvil</a:t>
            </a:r>
            <a:r>
              <a:rPr lang="en-US" dirty="0"/>
              <a:t> para los </a:t>
            </a:r>
            <a:r>
              <a:rPr lang="en-US" dirty="0" err="1"/>
              <a:t>empleados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/>
              <a:t>El </a:t>
            </a:r>
            <a:r>
              <a:rPr lang="en-US" dirty="0" err="1"/>
              <a:t>precio</a:t>
            </a:r>
            <a:r>
              <a:rPr lang="en-US" dirty="0"/>
              <a:t> </a:t>
            </a:r>
            <a:r>
              <a:rPr lang="en-US" dirty="0" err="1"/>
              <a:t>asequible</a:t>
            </a:r>
            <a:r>
              <a:rPr lang="en-US" dirty="0"/>
              <a:t> y las </a:t>
            </a:r>
            <a:r>
              <a:rPr lang="en-US" dirty="0" err="1"/>
              <a:t>potentes</a:t>
            </a:r>
            <a:r>
              <a:rPr lang="en-US" dirty="0"/>
              <a:t> </a:t>
            </a:r>
            <a:r>
              <a:rPr lang="en-US" dirty="0" err="1"/>
              <a:t>funciones</a:t>
            </a:r>
            <a:r>
              <a:rPr lang="en-US" dirty="0"/>
              <a:t> </a:t>
            </a:r>
            <a:r>
              <a:rPr lang="en-US" dirty="0" err="1"/>
              <a:t>proporcionan</a:t>
            </a:r>
            <a:r>
              <a:rPr lang="en-US" dirty="0"/>
              <a:t> una </a:t>
            </a:r>
            <a:r>
              <a:rPr lang="en-US" dirty="0" err="1"/>
              <a:t>solución</a:t>
            </a:r>
            <a:r>
              <a:rPr lang="en-US" dirty="0"/>
              <a:t> rentable para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/>
              <a:t>Los </a:t>
            </a:r>
            <a:r>
              <a:rPr lang="en-US" dirty="0" err="1"/>
              <a:t>equipos</a:t>
            </a:r>
            <a:r>
              <a:rPr lang="en-US" dirty="0"/>
              <a:t> de TI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administrar</a:t>
            </a:r>
            <a:r>
              <a:rPr lang="en-US" dirty="0"/>
              <a:t>, </a:t>
            </a:r>
            <a:r>
              <a:rPr lang="en-US" dirty="0" err="1"/>
              <a:t>configurar</a:t>
            </a:r>
            <a:r>
              <a:rPr lang="en-US" dirty="0"/>
              <a:t> y </a:t>
            </a:r>
            <a:r>
              <a:rPr lang="en-US" dirty="0" err="1"/>
              <a:t>solucionar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la red Wi-Fi </a:t>
            </a:r>
            <a:r>
              <a:rPr lang="en-US" dirty="0" err="1"/>
              <a:t>fácilmente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/>
              <a:t>Los </a:t>
            </a:r>
            <a:r>
              <a:rPr lang="en-US" dirty="0" err="1"/>
              <a:t>estándares</a:t>
            </a:r>
            <a:r>
              <a:rPr lang="en-US" dirty="0"/>
              <a:t> de QoS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organizar</a:t>
            </a:r>
            <a:r>
              <a:rPr lang="en-US" dirty="0"/>
              <a:t> los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 que </a:t>
            </a:r>
            <a:r>
              <a:rPr lang="en-US" dirty="0" err="1"/>
              <a:t>compiten</a:t>
            </a:r>
            <a:r>
              <a:rPr lang="en-US" dirty="0"/>
              <a:t> por el ancho de </a:t>
            </a:r>
            <a:r>
              <a:rPr lang="en-US" dirty="0" err="1"/>
              <a:t>banda</a:t>
            </a:r>
            <a:r>
              <a:rPr lang="en-US" dirty="0"/>
              <a:t>, </a:t>
            </a:r>
            <a:r>
              <a:rPr lang="en-US" dirty="0" err="1"/>
              <a:t>limitando</a:t>
            </a:r>
            <a:r>
              <a:rPr lang="en-US" dirty="0"/>
              <a:t> el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fondo</a:t>
            </a:r>
            <a:r>
              <a:rPr lang="en-US" dirty="0"/>
              <a:t> y </a:t>
            </a:r>
            <a:r>
              <a:rPr lang="en-US" dirty="0" err="1"/>
              <a:t>priorizando</a:t>
            </a:r>
            <a:r>
              <a:rPr lang="en-US" dirty="0"/>
              <a:t> el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voz</a:t>
            </a:r>
            <a:r>
              <a:rPr lang="en-US" dirty="0"/>
              <a:t> y video.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9546" y="771525"/>
            <a:ext cx="6454253" cy="919163"/>
          </a:xfrm>
        </p:spPr>
        <p:txBody>
          <a:bodyPr/>
          <a:lstStyle/>
          <a:p>
            <a:r>
              <a:rPr lang="en-US" dirty="0" err="1"/>
              <a:t>Oficinas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15" y="1009935"/>
            <a:ext cx="4259430" cy="47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8642" y="2267977"/>
            <a:ext cx="6517943" cy="331290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/>
              <a:t>Las tiendas </a:t>
            </a:r>
            <a:r>
              <a:rPr lang="en-US" dirty="0" err="1"/>
              <a:t>comerciales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el GWN7615 para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entornos</a:t>
            </a:r>
            <a:r>
              <a:rPr lang="en-US" dirty="0"/>
              <a:t> de Wi-Fi tanto para los </a:t>
            </a:r>
            <a:r>
              <a:rPr lang="en-US" dirty="0" err="1"/>
              <a:t>invitados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para el personal.</a:t>
            </a:r>
          </a:p>
          <a:p>
            <a:pPr>
              <a:lnSpc>
                <a:spcPct val="170000"/>
              </a:lnSpc>
            </a:pPr>
            <a:r>
              <a:rPr lang="en-US" dirty="0"/>
              <a:t>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SSID</a:t>
            </a:r>
            <a:r>
              <a:rPr lang="en-US" dirty="0"/>
              <a:t> de red y </a:t>
            </a:r>
            <a:r>
              <a:rPr lang="en-US" dirty="0" err="1"/>
              <a:t>configuraciones</a:t>
            </a:r>
            <a:r>
              <a:rPr lang="en-US" dirty="0"/>
              <a:t> de </a:t>
            </a:r>
            <a:r>
              <a:rPr lang="en-US" dirty="0" err="1"/>
              <a:t>clientes</a:t>
            </a:r>
            <a:r>
              <a:rPr lang="en-US" dirty="0"/>
              <a:t> para </a:t>
            </a:r>
            <a:r>
              <a:rPr lang="en-US" dirty="0" err="1"/>
              <a:t>crear</a:t>
            </a:r>
            <a:r>
              <a:rPr lang="en-US" dirty="0"/>
              <a:t> redes </a:t>
            </a:r>
            <a:r>
              <a:rPr lang="en-US" dirty="0" err="1"/>
              <a:t>dedicadas</a:t>
            </a:r>
            <a:r>
              <a:rPr lang="en-US" dirty="0"/>
              <a:t> para el personal y los </a:t>
            </a:r>
            <a:r>
              <a:rPr lang="en-US" dirty="0" err="1"/>
              <a:t>invitados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Los </a:t>
            </a:r>
            <a:r>
              <a:rPr lang="en-US" dirty="0" err="1"/>
              <a:t>portales</a:t>
            </a:r>
            <a:r>
              <a:rPr lang="en-US" dirty="0"/>
              <a:t> </a:t>
            </a:r>
            <a:r>
              <a:rPr lang="en-US" dirty="0" err="1"/>
              <a:t>cautivos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para </a:t>
            </a:r>
            <a:r>
              <a:rPr lang="en-US" dirty="0" err="1"/>
              <a:t>asegurar</a:t>
            </a:r>
            <a:r>
              <a:rPr lang="en-US" dirty="0"/>
              <a:t> </a:t>
            </a:r>
            <a:r>
              <a:rPr lang="en-US" dirty="0" err="1"/>
              <a:t>canales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de Wi-Fi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Soporte</a:t>
            </a:r>
            <a:r>
              <a:rPr lang="en-US" dirty="0"/>
              <a:t> de </a:t>
            </a:r>
            <a:r>
              <a:rPr lang="en-US" dirty="0" err="1"/>
              <a:t>tráfico</a:t>
            </a:r>
            <a:r>
              <a:rPr lang="en-US" dirty="0"/>
              <a:t> medio-alto, perfecto para tiendas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cafeterías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642" y="771525"/>
            <a:ext cx="10515600" cy="919163"/>
          </a:xfrm>
        </p:spPr>
        <p:txBody>
          <a:bodyPr/>
          <a:lstStyle/>
          <a:p>
            <a:r>
              <a:rPr lang="en-US" dirty="0"/>
              <a:t>Tiendas </a:t>
            </a:r>
            <a:r>
              <a:rPr lang="en-US" dirty="0" err="1"/>
              <a:t>Comerciales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846" y="924566"/>
            <a:ext cx="4013586" cy="50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8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87370" y="1825625"/>
            <a:ext cx="6463352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entornos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, el GWN7615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ayudar</a:t>
            </a:r>
            <a:r>
              <a:rPr lang="en-US" dirty="0"/>
              <a:t> tanto al personal </a:t>
            </a:r>
            <a:r>
              <a:rPr lang="en-US" dirty="0" err="1"/>
              <a:t>como</a:t>
            </a:r>
            <a:r>
              <a:rPr lang="en-US" dirty="0"/>
              <a:t> a los </a:t>
            </a:r>
            <a:r>
              <a:rPr lang="en-US" dirty="0" err="1"/>
              <a:t>estudiantes</a:t>
            </a:r>
            <a:r>
              <a:rPr lang="en-US" dirty="0"/>
              <a:t> a </a:t>
            </a:r>
            <a:r>
              <a:rPr lang="en-US" dirty="0" err="1"/>
              <a:t>comunicarse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eficiente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La </a:t>
            </a:r>
            <a:r>
              <a:rPr lang="en-US" dirty="0" err="1"/>
              <a:t>configuración</a:t>
            </a:r>
            <a:r>
              <a:rPr lang="en-US" dirty="0"/>
              <a:t> de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a los </a:t>
            </a:r>
            <a:r>
              <a:rPr lang="en-US" dirty="0" err="1"/>
              <a:t>estudiantes</a:t>
            </a:r>
            <a:r>
              <a:rPr lang="en-US" dirty="0"/>
              <a:t> acceder solo a Wi-Fi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momentos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,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ciertos</a:t>
            </a:r>
            <a:r>
              <a:rPr lang="en-US" dirty="0"/>
              <a:t> puntos de </a:t>
            </a:r>
            <a:r>
              <a:rPr lang="en-US" dirty="0" err="1"/>
              <a:t>acceso</a:t>
            </a:r>
            <a:r>
              <a:rPr lang="en-US" dirty="0"/>
              <a:t> o con </a:t>
            </a:r>
            <a:r>
              <a:rPr lang="en-US" dirty="0" err="1"/>
              <a:t>dispositivos</a:t>
            </a:r>
            <a:r>
              <a:rPr lang="en-US" dirty="0"/>
              <a:t> dentro de la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blanca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La red Wi-Fi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fácilmente</a:t>
            </a:r>
            <a:r>
              <a:rPr lang="en-US" dirty="0"/>
              <a:t> a las </a:t>
            </a:r>
            <a:r>
              <a:rPr lang="en-US" dirty="0" err="1"/>
              <a:t>necesidades</a:t>
            </a:r>
            <a:r>
              <a:rPr lang="en-US" dirty="0"/>
              <a:t>, a </a:t>
            </a:r>
            <a:r>
              <a:rPr lang="en-US" dirty="0" err="1"/>
              <a:t>medida</a:t>
            </a:r>
            <a:r>
              <a:rPr lang="en-US" dirty="0"/>
              <a:t> que los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fluctúan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Solución</a:t>
            </a:r>
            <a:r>
              <a:rPr lang="en-US" dirty="0"/>
              <a:t> rentable para </a:t>
            </a:r>
            <a:r>
              <a:rPr lang="en-US" dirty="0" err="1"/>
              <a:t>escuelas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que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tecnología</a:t>
            </a:r>
            <a:r>
              <a:rPr lang="en-US" dirty="0"/>
              <a:t> Wi-Fi de </a:t>
            </a:r>
            <a:r>
              <a:rPr lang="en-US" dirty="0" err="1"/>
              <a:t>vanguardia</a:t>
            </a:r>
            <a:r>
              <a:rPr lang="en-US" dirty="0"/>
              <a:t> para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</a:t>
            </a:r>
            <a:r>
              <a:rPr lang="en-US" dirty="0" err="1"/>
              <a:t>educativas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7369" y="771525"/>
            <a:ext cx="13116803" cy="919163"/>
          </a:xfrm>
        </p:spPr>
        <p:txBody>
          <a:bodyPr/>
          <a:lstStyle/>
          <a:p>
            <a:r>
              <a:rPr lang="en-US" dirty="0" err="1"/>
              <a:t>Educación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15" y="938527"/>
            <a:ext cx="4339243" cy="50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Descripción</a:t>
            </a:r>
            <a:r>
              <a:rPr lang="en-US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General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84497" y="1786066"/>
            <a:ext cx="673313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GWN7615 es una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solución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Wi-Fi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escalable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asequible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hoteles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cafeterías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oficinas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desean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brindar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200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clientes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dentro de un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rango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175 metros.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solución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admite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variedad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características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avanzadas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incluyen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QoS,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aplicaciones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tiempo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real de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baja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latencia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redes MESH,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portales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cautivos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puertos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Gigabit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duales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 PoE / PoE +.</a:t>
            </a:r>
          </a:p>
        </p:txBody>
      </p:sp>
      <p:pic>
        <p:nvPicPr>
          <p:cNvPr id="4" name="Picture 3" descr="C:\Users\qsding\Desktop\GWN7600(1)\GWN7600-front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38" t="21418" r="28838" b="19502"/>
          <a:stretch/>
        </p:blipFill>
        <p:spPr bwMode="auto">
          <a:xfrm>
            <a:off x="239682" y="1587285"/>
            <a:ext cx="4521161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9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1149" y="771525"/>
            <a:ext cx="7382650" cy="919163"/>
          </a:xfrm>
        </p:spPr>
        <p:txBody>
          <a:bodyPr/>
          <a:lstStyle/>
          <a:p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C:\Users\qsding\Desktop\GWN7600(1)\GWN7600-front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03" b="6172"/>
          <a:stretch/>
        </p:blipFill>
        <p:spPr bwMode="auto">
          <a:xfrm>
            <a:off x="0" y="182815"/>
            <a:ext cx="3657890" cy="673790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314" y="2153498"/>
            <a:ext cx="1209176" cy="1238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5964" y="3551767"/>
            <a:ext cx="223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Rendimiento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inalámbrico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agregado</a:t>
            </a:r>
            <a:r>
              <a:rPr lang="en-US" dirty="0">
                <a:solidFill>
                  <a:srgbClr val="2A5389"/>
                </a:solidFill>
              </a:rPr>
              <a:t> de 1.75 Gbps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0156" y="3551767"/>
            <a:ext cx="223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Doble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banda</a:t>
            </a:r>
            <a:r>
              <a:rPr lang="en-US" dirty="0">
                <a:solidFill>
                  <a:srgbClr val="2A5389"/>
                </a:solidFill>
              </a:rPr>
              <a:t> con </a:t>
            </a:r>
            <a:r>
              <a:rPr lang="en-US" dirty="0" err="1">
                <a:solidFill>
                  <a:srgbClr val="2A5389"/>
                </a:solidFill>
              </a:rPr>
              <a:t>tecnología</a:t>
            </a:r>
            <a:r>
              <a:rPr lang="en-US" dirty="0">
                <a:solidFill>
                  <a:srgbClr val="2A5389"/>
                </a:solidFill>
              </a:rPr>
              <a:t> MU-MIMO 3x3:3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84772" y="3551766"/>
            <a:ext cx="223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Rango</a:t>
            </a:r>
            <a:r>
              <a:rPr lang="en-US" dirty="0">
                <a:solidFill>
                  <a:srgbClr val="2A5389"/>
                </a:solidFill>
              </a:rPr>
              <a:t> de </a:t>
            </a:r>
            <a:r>
              <a:rPr lang="en-US" dirty="0" err="1">
                <a:solidFill>
                  <a:srgbClr val="2A5389"/>
                </a:solidFill>
              </a:rPr>
              <a:t>cobertura</a:t>
            </a:r>
            <a:r>
              <a:rPr lang="en-US" dirty="0">
                <a:solidFill>
                  <a:srgbClr val="2A5389"/>
                </a:solidFill>
              </a:rPr>
              <a:t> de 175 metros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149" y="4631736"/>
            <a:ext cx="1827506" cy="882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890" y="5671096"/>
            <a:ext cx="2433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Admite</a:t>
            </a:r>
            <a:r>
              <a:rPr lang="en-US" dirty="0">
                <a:solidFill>
                  <a:srgbClr val="2A5389"/>
                </a:solidFill>
              </a:rPr>
              <a:t> hasta </a:t>
            </a:r>
            <a:r>
              <a:rPr lang="en-US" dirty="0" err="1">
                <a:solidFill>
                  <a:srgbClr val="2A5389"/>
                </a:solidFill>
              </a:rPr>
              <a:t>más</a:t>
            </a:r>
            <a:r>
              <a:rPr lang="en-US" dirty="0">
                <a:solidFill>
                  <a:srgbClr val="2A5389"/>
                </a:solidFill>
              </a:rPr>
              <a:t> de 100 </a:t>
            </a:r>
            <a:r>
              <a:rPr lang="en-US" dirty="0" err="1">
                <a:solidFill>
                  <a:srgbClr val="2A5389"/>
                </a:solidFill>
              </a:rPr>
              <a:t>clientes</a:t>
            </a:r>
            <a:r>
              <a:rPr lang="en-US" dirty="0">
                <a:solidFill>
                  <a:srgbClr val="2A5389"/>
                </a:solidFill>
              </a:rPr>
              <a:t> de Wi-Fi </a:t>
            </a:r>
            <a:r>
              <a:rPr lang="en-US" dirty="0" err="1">
                <a:solidFill>
                  <a:srgbClr val="2A5389"/>
                </a:solidFill>
              </a:rPr>
              <a:t>simultáneos</a:t>
            </a:r>
            <a:endParaRPr lang="en-US" dirty="0">
              <a:solidFill>
                <a:srgbClr val="2A538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500" y="4548258"/>
            <a:ext cx="1169075" cy="10731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9893" y="5671096"/>
            <a:ext cx="23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389"/>
                </a:solidFill>
              </a:rPr>
              <a:t>El </a:t>
            </a:r>
            <a:r>
              <a:rPr lang="en-US" dirty="0" err="1">
                <a:solidFill>
                  <a:srgbClr val="2A5389"/>
                </a:solidFill>
              </a:rPr>
              <a:t>controlador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integrado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gestiona</a:t>
            </a:r>
            <a:r>
              <a:rPr lang="en-US" dirty="0">
                <a:solidFill>
                  <a:srgbClr val="2A5389"/>
                </a:solidFill>
              </a:rPr>
              <a:t> hasta 50 APs </a:t>
            </a:r>
            <a:r>
              <a:rPr lang="en-US" dirty="0" err="1">
                <a:solidFill>
                  <a:srgbClr val="2A5389"/>
                </a:solidFill>
              </a:rPr>
              <a:t>GWN</a:t>
            </a:r>
            <a:endParaRPr lang="en-US" dirty="0">
              <a:solidFill>
                <a:srgbClr val="2A538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986" y="4366856"/>
            <a:ext cx="907163" cy="12545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08122" y="5671096"/>
            <a:ext cx="239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Arranque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seguro</a:t>
            </a:r>
            <a:r>
              <a:rPr lang="en-US" dirty="0">
                <a:solidFill>
                  <a:srgbClr val="2A5389"/>
                </a:solidFill>
              </a:rPr>
              <a:t> anti-hacking y </a:t>
            </a:r>
            <a:r>
              <a:rPr lang="en-US" dirty="0" err="1">
                <a:solidFill>
                  <a:srgbClr val="2A5389"/>
                </a:solidFill>
              </a:rPr>
              <a:t>bloqueo</a:t>
            </a:r>
            <a:r>
              <a:rPr lang="en-US" dirty="0">
                <a:solidFill>
                  <a:srgbClr val="2A5389"/>
                </a:solidFill>
              </a:rPr>
              <a:t> de </a:t>
            </a:r>
            <a:r>
              <a:rPr lang="en-US" dirty="0" err="1">
                <a:solidFill>
                  <a:srgbClr val="2A5389"/>
                </a:solidFill>
              </a:rPr>
              <a:t>datos</a:t>
            </a:r>
            <a:r>
              <a:rPr lang="en-US" dirty="0">
                <a:solidFill>
                  <a:srgbClr val="2A5389"/>
                </a:solidFill>
              </a:rPr>
              <a:t>/control </a:t>
            </a:r>
            <a:r>
              <a:rPr lang="en-US" dirty="0" err="1">
                <a:solidFill>
                  <a:srgbClr val="2A5389"/>
                </a:solidFill>
              </a:rPr>
              <a:t>crítico</a:t>
            </a:r>
            <a:endParaRPr lang="en-US" dirty="0">
              <a:solidFill>
                <a:srgbClr val="2A538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72" y="2117698"/>
            <a:ext cx="1265699" cy="1315222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1A3AD869-E192-A049-BCE0-D3D30C8E1B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580" y="2369216"/>
            <a:ext cx="1261964" cy="9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Especificaciones</a:t>
            </a:r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Técnicas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3" descr="C:\Users\qsding\Desktop\GWN7600(1)\GWN7605-side.png"/>
          <p:cNvPicPr>
            <a:picLocks noChangeAspect="1" noChangeArrowheads="1"/>
          </p:cNvPicPr>
          <p:nvPr/>
        </p:nvPicPr>
        <p:blipFill>
          <a:blip r:embed="rId2" cstate="print"/>
          <a:srcRect l="44089" t="10430" r="39201" b="22179"/>
          <a:stretch>
            <a:fillRect/>
          </a:stretch>
        </p:blipFill>
        <p:spPr bwMode="auto">
          <a:xfrm>
            <a:off x="4685102" y="2036762"/>
            <a:ext cx="1825625" cy="4053840"/>
          </a:xfrm>
          <a:prstGeom prst="rect">
            <a:avLst/>
          </a:prstGeom>
          <a:noFill/>
        </p:spPr>
      </p:pic>
      <p:pic>
        <p:nvPicPr>
          <p:cNvPr id="8" name="Picture 2" descr="C:\Users\qsding\Desktop\GWN7600(1)\GWN7605-back.png"/>
          <p:cNvPicPr>
            <a:picLocks noChangeAspect="1" noChangeArrowheads="1"/>
          </p:cNvPicPr>
          <p:nvPr/>
        </p:nvPicPr>
        <p:blipFill>
          <a:blip r:embed="rId3" cstate="print"/>
          <a:srcRect l="29537" t="24870" r="29363" b="27865"/>
          <a:stretch>
            <a:fillRect/>
          </a:stretch>
        </p:blipFill>
        <p:spPr bwMode="auto">
          <a:xfrm>
            <a:off x="6781800" y="2923540"/>
            <a:ext cx="3909060" cy="2475230"/>
          </a:xfrm>
          <a:prstGeom prst="rect">
            <a:avLst/>
          </a:prstGeom>
          <a:noFill/>
        </p:spPr>
      </p:pic>
      <p:pic>
        <p:nvPicPr>
          <p:cNvPr id="9" name="Picture 2" descr="C:\Users\qsding\Desktop\GWN7600(1)\GWN7600-front.png"/>
          <p:cNvPicPr>
            <a:picLocks noChangeAspect="1" noChangeArrowheads="1"/>
          </p:cNvPicPr>
          <p:nvPr/>
        </p:nvPicPr>
        <p:blipFill>
          <a:blip r:embed="rId4" cstate="print"/>
          <a:srcRect l="29802" t="17942" r="28288" b="19359"/>
          <a:stretch>
            <a:fillRect/>
          </a:stretch>
        </p:blipFill>
        <p:spPr bwMode="auto">
          <a:xfrm>
            <a:off x="883285" y="2336165"/>
            <a:ext cx="3463925" cy="3455035"/>
          </a:xfrm>
          <a:prstGeom prst="rect">
            <a:avLst/>
          </a:prstGeom>
          <a:noFill/>
        </p:spPr>
      </p:pic>
      <p:grpSp>
        <p:nvGrpSpPr>
          <p:cNvPr id="11" name="组合 57"/>
          <p:cNvGrpSpPr/>
          <p:nvPr/>
        </p:nvGrpSpPr>
        <p:grpSpPr>
          <a:xfrm>
            <a:off x="7968345" y="4746171"/>
            <a:ext cx="4543870" cy="1453789"/>
            <a:chOff x="6342782" y="4074481"/>
            <a:chExt cx="4533373" cy="2482430"/>
          </a:xfrm>
        </p:grpSpPr>
        <p:cxnSp>
          <p:nvCxnSpPr>
            <p:cNvPr id="12" name="肘形连接符 29"/>
            <p:cNvCxnSpPr/>
            <p:nvPr/>
          </p:nvCxnSpPr>
          <p:spPr>
            <a:xfrm>
              <a:off x="7399876" y="4099265"/>
              <a:ext cx="1239300" cy="1377612"/>
            </a:xfrm>
            <a:prstGeom prst="bentConnector3">
              <a:avLst>
                <a:gd name="adj1" fmla="val -244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连接符 38"/>
            <p:cNvCxnSpPr/>
            <p:nvPr/>
          </p:nvCxnSpPr>
          <p:spPr>
            <a:xfrm>
              <a:off x="7052338" y="4099265"/>
              <a:ext cx="1586836" cy="1735472"/>
            </a:xfrm>
            <a:prstGeom prst="bentConnector3">
              <a:avLst>
                <a:gd name="adj1" fmla="val -1103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639174" y="5068910"/>
              <a:ext cx="2236981" cy="63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Puerto de Red/PoE</a:t>
              </a:r>
              <a:endParaRPr lang="en-US" altLang="zh-CN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61801" y="5509658"/>
              <a:ext cx="1660525" cy="63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Puerto de Red</a:t>
              </a:r>
              <a:endParaRPr lang="en-US" altLang="zh-CN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肘形连接符 55"/>
            <p:cNvCxnSpPr/>
            <p:nvPr/>
          </p:nvCxnSpPr>
          <p:spPr>
            <a:xfrm>
              <a:off x="6342782" y="4074481"/>
              <a:ext cx="2296393" cy="2135819"/>
            </a:xfrm>
            <a:prstGeom prst="bentConnector3">
              <a:avLst>
                <a:gd name="adj1" fmla="val 184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639174" y="5926255"/>
              <a:ext cx="1660525" cy="63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chemeClr val="bg1"/>
                  </a:solidFill>
                </a:rPr>
                <a:t>Reinicio</a:t>
              </a:r>
              <a:endParaRPr lang="en-US" altLang="zh-CN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5442" y="1890395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46mm</a:t>
            </a:r>
            <a:endParaRPr lang="zh-CN" altLang="en-US" dirty="0" err="1">
              <a:solidFill>
                <a:schemeClr val="bg1"/>
              </a:solidFill>
            </a:endParaRPr>
          </a:p>
        </p:txBody>
      </p:sp>
      <p:grpSp>
        <p:nvGrpSpPr>
          <p:cNvPr id="19" name="组合 4125"/>
          <p:cNvGrpSpPr/>
          <p:nvPr/>
        </p:nvGrpSpPr>
        <p:grpSpPr>
          <a:xfrm>
            <a:off x="-96941" y="2386886"/>
            <a:ext cx="6094957" cy="4190297"/>
            <a:chOff x="-295920" y="2300451"/>
            <a:chExt cx="6094957" cy="4190297"/>
          </a:xfrm>
        </p:grpSpPr>
        <p:grpSp>
          <p:nvGrpSpPr>
            <p:cNvPr id="20" name="组合 4109"/>
            <p:cNvGrpSpPr>
              <a:grpSpLocks noChangeAspect="1"/>
            </p:cNvGrpSpPr>
            <p:nvPr/>
          </p:nvGrpSpPr>
          <p:grpSpPr>
            <a:xfrm>
              <a:off x="444307" y="2535853"/>
              <a:ext cx="676122" cy="3062514"/>
              <a:chOff x="1978737" y="3168691"/>
              <a:chExt cx="756256" cy="3425479"/>
            </a:xfrm>
          </p:grpSpPr>
          <p:cxnSp>
            <p:nvCxnSpPr>
              <p:cNvPr id="33" name="直接连接符 4102"/>
              <p:cNvCxnSpPr/>
              <p:nvPr/>
            </p:nvCxnSpPr>
            <p:spPr>
              <a:xfrm flipV="1">
                <a:off x="2027442" y="3168691"/>
                <a:ext cx="649381" cy="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77"/>
              <p:cNvCxnSpPr/>
              <p:nvPr/>
            </p:nvCxnSpPr>
            <p:spPr>
              <a:xfrm>
                <a:off x="2049193" y="6587269"/>
                <a:ext cx="685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4104"/>
              <p:cNvCxnSpPr/>
              <p:nvPr/>
            </p:nvCxnSpPr>
            <p:spPr>
              <a:xfrm flipV="1">
                <a:off x="1978737" y="3249863"/>
                <a:ext cx="0" cy="139616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4106"/>
              <p:cNvCxnSpPr>
                <a:stCxn id="22" idx="2"/>
              </p:cNvCxnSpPr>
              <p:nvPr/>
            </p:nvCxnSpPr>
            <p:spPr>
              <a:xfrm>
                <a:off x="1981040" y="5114997"/>
                <a:ext cx="13931" cy="147917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42"/>
            <p:cNvGrpSpPr/>
            <p:nvPr/>
          </p:nvGrpSpPr>
          <p:grpSpPr>
            <a:xfrm>
              <a:off x="5032047" y="2300451"/>
              <a:ext cx="766990" cy="266731"/>
              <a:chOff x="5327322" y="2557626"/>
              <a:chExt cx="766990" cy="266731"/>
            </a:xfrm>
          </p:grpSpPr>
          <p:grpSp>
            <p:nvGrpSpPr>
              <p:cNvPr id="29" name="组合 39"/>
              <p:cNvGrpSpPr/>
              <p:nvPr/>
            </p:nvGrpSpPr>
            <p:grpSpPr>
              <a:xfrm>
                <a:off x="5327322" y="2567920"/>
                <a:ext cx="766990" cy="256437"/>
                <a:chOff x="5064293" y="2293501"/>
                <a:chExt cx="766990" cy="256437"/>
              </a:xfrm>
            </p:grpSpPr>
            <p:cxnSp>
              <p:nvCxnSpPr>
                <p:cNvPr id="31" name="直接连接符 86"/>
                <p:cNvCxnSpPr/>
                <p:nvPr/>
              </p:nvCxnSpPr>
              <p:spPr>
                <a:xfrm>
                  <a:off x="5064293" y="2293501"/>
                  <a:ext cx="0" cy="17173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87"/>
                <p:cNvCxnSpPr/>
                <p:nvPr/>
              </p:nvCxnSpPr>
              <p:spPr>
                <a:xfrm>
                  <a:off x="5831283" y="2308014"/>
                  <a:ext cx="0" cy="2419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 41"/>
              <p:cNvCxnSpPr/>
              <p:nvPr/>
            </p:nvCxnSpPr>
            <p:spPr>
              <a:xfrm>
                <a:off x="5399894" y="2557626"/>
                <a:ext cx="666432" cy="17688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-295920" y="3906597"/>
              <a:ext cx="148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205mm</a:t>
              </a:r>
              <a:endParaRPr lang="en-US" altLang="zh-CN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组合 4124"/>
            <p:cNvGrpSpPr/>
            <p:nvPr/>
          </p:nvGrpSpPr>
          <p:grpSpPr>
            <a:xfrm>
              <a:off x="901811" y="5741127"/>
              <a:ext cx="2989488" cy="749621"/>
              <a:chOff x="901811" y="5741127"/>
              <a:chExt cx="2989488" cy="749621"/>
            </a:xfrm>
          </p:grpSpPr>
          <p:cxnSp>
            <p:nvCxnSpPr>
              <p:cNvPr id="24" name="直接连接符 4110"/>
              <p:cNvCxnSpPr/>
              <p:nvPr/>
            </p:nvCxnSpPr>
            <p:spPr>
              <a:xfrm>
                <a:off x="901811" y="5741127"/>
                <a:ext cx="0" cy="5871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107"/>
              <p:cNvCxnSpPr/>
              <p:nvPr/>
            </p:nvCxnSpPr>
            <p:spPr>
              <a:xfrm>
                <a:off x="3891299" y="5744193"/>
                <a:ext cx="0" cy="5871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4114"/>
              <p:cNvCxnSpPr/>
              <p:nvPr/>
            </p:nvCxnSpPr>
            <p:spPr>
              <a:xfrm flipH="1" flipV="1">
                <a:off x="916325" y="6307818"/>
                <a:ext cx="993926" cy="175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4116"/>
              <p:cNvCxnSpPr/>
              <p:nvPr/>
            </p:nvCxnSpPr>
            <p:spPr>
              <a:xfrm>
                <a:off x="2810137" y="6324082"/>
                <a:ext cx="1074057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638974" y="6121416"/>
                <a:ext cx="1484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205mm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422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21550" y="2150906"/>
            <a:ext cx="7130935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Conjunto </a:t>
            </a:r>
            <a:r>
              <a:rPr lang="en-US" dirty="0" err="1"/>
              <a:t>competitivo</a:t>
            </a:r>
            <a:r>
              <a:rPr lang="en-US" dirty="0"/>
              <a:t> de </a:t>
            </a:r>
            <a:r>
              <a:rPr lang="en-US" dirty="0" err="1"/>
              <a:t>funciones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Wi-Fi por un bajo </a:t>
            </a:r>
            <a:r>
              <a:rPr lang="en-US" dirty="0" err="1"/>
              <a:t>costo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Ideal para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tráfico</a:t>
            </a:r>
            <a:r>
              <a:rPr lang="en-US" dirty="0"/>
              <a:t> </a:t>
            </a:r>
            <a:r>
              <a:rPr lang="en-US" dirty="0" err="1"/>
              <a:t>inalámbrico</a:t>
            </a:r>
            <a:r>
              <a:rPr lang="en-US" dirty="0"/>
              <a:t> de </a:t>
            </a:r>
            <a:r>
              <a:rPr lang="en-US" dirty="0" err="1"/>
              <a:t>volumen</a:t>
            </a:r>
            <a:r>
              <a:rPr lang="en-US" dirty="0"/>
              <a:t> medio a alto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Funciones</a:t>
            </a:r>
            <a:r>
              <a:rPr lang="en-US" dirty="0"/>
              <a:t> </a:t>
            </a:r>
            <a:r>
              <a:rPr lang="en-US" dirty="0" err="1"/>
              <a:t>avanzadas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tecnología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 </a:t>
            </a:r>
            <a:r>
              <a:rPr lang="en-US" dirty="0" err="1"/>
              <a:t>haces</a:t>
            </a:r>
            <a:r>
              <a:rPr lang="en-US" dirty="0"/>
              <a:t> (beamforming), </a:t>
            </a: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SSID</a:t>
            </a:r>
            <a:r>
              <a:rPr lang="en-US" dirty="0"/>
              <a:t>, </a:t>
            </a:r>
            <a:r>
              <a:rPr lang="en-US" dirty="0" err="1"/>
              <a:t>estándares</a:t>
            </a:r>
            <a:r>
              <a:rPr lang="en-US" dirty="0"/>
              <a:t> de QoS y </a:t>
            </a:r>
            <a:r>
              <a:rPr lang="en-US" dirty="0" err="1"/>
              <a:t>portales</a:t>
            </a:r>
            <a:r>
              <a:rPr lang="en-US" dirty="0"/>
              <a:t> </a:t>
            </a:r>
            <a:r>
              <a:rPr lang="en-US" dirty="0" err="1"/>
              <a:t>cautivos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865" y="771525"/>
            <a:ext cx="7579821" cy="919163"/>
          </a:xfrm>
        </p:spPr>
        <p:txBody>
          <a:bodyPr>
            <a:normAutofit/>
          </a:bodyPr>
          <a:lstStyle/>
          <a:p>
            <a:r>
              <a:rPr lang="en-US" dirty="0"/>
              <a:t>Wi-Fi </a:t>
            </a:r>
            <a:r>
              <a:rPr lang="en-US" dirty="0" err="1"/>
              <a:t>asequible</a:t>
            </a:r>
            <a:r>
              <a:rPr lang="en-US" dirty="0"/>
              <a:t> y </a:t>
            </a:r>
            <a:r>
              <a:rPr lang="en-US" dirty="0" err="1"/>
              <a:t>potente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75" y="2240358"/>
            <a:ext cx="3751236" cy="27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12179" y="1825625"/>
            <a:ext cx="713093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802.11ac: 6.5 Mbps a 1300Mbps</a:t>
            </a:r>
          </a:p>
          <a:p>
            <a:pPr>
              <a:lnSpc>
                <a:spcPct val="150000"/>
              </a:lnSpc>
            </a:pPr>
            <a:r>
              <a:rPr lang="en-US" dirty="0"/>
              <a:t>802.11a/g: 6, 9, 12, 18, 24, 36, 54 Mbps</a:t>
            </a:r>
          </a:p>
          <a:p>
            <a:pPr>
              <a:lnSpc>
                <a:spcPct val="150000"/>
              </a:lnSpc>
            </a:pPr>
            <a:r>
              <a:rPr lang="en-US" dirty="0"/>
              <a:t>801.11n: 6.5Mbps a 450Mbps</a:t>
            </a:r>
          </a:p>
          <a:p>
            <a:pPr>
              <a:lnSpc>
                <a:spcPct val="150000"/>
              </a:lnSpc>
            </a:pPr>
            <a:r>
              <a:rPr lang="en-US" dirty="0"/>
              <a:t>802.11b: 1,2, 5,5, 11 Mbps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 descr="C:\Users\qsding\Desktop\GWN7600(1)\GWN7600-front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5" t="7704" r="5205" b="1552"/>
          <a:stretch/>
        </p:blipFill>
        <p:spPr bwMode="auto">
          <a:xfrm>
            <a:off x="0" y="655983"/>
            <a:ext cx="4201635" cy="620201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61" y="5075551"/>
            <a:ext cx="2559628" cy="123634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69E812B-2E3B-EE4E-BD41-2EFE814F4558}"/>
              </a:ext>
            </a:extLst>
          </p:cNvPr>
          <p:cNvSpPr txBox="1">
            <a:spLocks/>
          </p:cNvSpPr>
          <p:nvPr/>
        </p:nvSpPr>
        <p:spPr>
          <a:xfrm>
            <a:off x="4222865" y="771525"/>
            <a:ext cx="7579821" cy="9191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Wi-Fi asequible y potente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9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22182" y="3081774"/>
            <a:ext cx="7297190" cy="16761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/>
              <a:t> </a:t>
            </a:r>
            <a:r>
              <a:rPr lang="en-US" sz="4000" dirty="0" err="1"/>
              <a:t>Rendimiento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banda</a:t>
            </a:r>
            <a:r>
              <a:rPr lang="en-US" sz="4000" dirty="0"/>
              <a:t> de 2.4G: </a:t>
            </a:r>
            <a:r>
              <a:rPr lang="en-US" sz="4000" b="1" dirty="0"/>
              <a:t>450 Mbps</a:t>
            </a:r>
          </a:p>
          <a:p>
            <a:pPr>
              <a:lnSpc>
                <a:spcPct val="170000"/>
              </a:lnSpc>
            </a:pPr>
            <a:r>
              <a:rPr lang="en-US" sz="4000" dirty="0"/>
              <a:t>  </a:t>
            </a:r>
            <a:r>
              <a:rPr lang="en-US" sz="4000" dirty="0" err="1"/>
              <a:t>Rendimiento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banda</a:t>
            </a:r>
            <a:r>
              <a:rPr lang="en-US" sz="4000" dirty="0"/>
              <a:t> de 5G: </a:t>
            </a:r>
            <a:r>
              <a:rPr lang="en-US" sz="4000" b="1" dirty="0"/>
              <a:t>1300 Mbps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8748" y="1409440"/>
            <a:ext cx="7297189" cy="919163"/>
          </a:xfrm>
        </p:spPr>
        <p:txBody>
          <a:bodyPr/>
          <a:lstStyle/>
          <a:p>
            <a:r>
              <a:rPr lang="en-US" dirty="0" err="1"/>
              <a:t>Rendimiento</a:t>
            </a:r>
            <a:r>
              <a:rPr lang="en-US" dirty="0"/>
              <a:t> Wi-Fi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9" y="2626822"/>
            <a:ext cx="3542727" cy="25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58891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Personalice</a:t>
            </a:r>
            <a:r>
              <a:rPr lang="en-US" sz="3200" dirty="0"/>
              <a:t> la </a:t>
            </a:r>
            <a:r>
              <a:rPr lang="en-US" sz="3200" dirty="0" err="1"/>
              <a:t>página</a:t>
            </a:r>
            <a:r>
              <a:rPr lang="en-US" sz="3200" dirty="0"/>
              <a:t> de </a:t>
            </a:r>
            <a:r>
              <a:rPr lang="en-US" sz="3200" dirty="0" err="1"/>
              <a:t>destino</a:t>
            </a:r>
            <a:r>
              <a:rPr lang="en-US" sz="3200" dirty="0"/>
              <a:t> para </a:t>
            </a:r>
            <a:r>
              <a:rPr lang="en-US" sz="3200" dirty="0" err="1"/>
              <a:t>conectar</a:t>
            </a:r>
            <a:r>
              <a:rPr lang="en-US" sz="3200" dirty="0"/>
              <a:t> </a:t>
            </a:r>
            <a:r>
              <a:rPr lang="en-US" sz="3200" dirty="0" err="1"/>
              <a:t>dispositivos</a:t>
            </a:r>
            <a:r>
              <a:rPr lang="en-US" sz="3200" dirty="0"/>
              <a:t> </a:t>
            </a:r>
            <a:r>
              <a:rPr lang="en-US" sz="3200" dirty="0" err="1"/>
              <a:t>clientes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La GUI </a:t>
            </a:r>
            <a:r>
              <a:rPr lang="en-US" sz="3200" dirty="0" err="1"/>
              <a:t>permite</a:t>
            </a:r>
            <a:r>
              <a:rPr lang="en-US" sz="3200" dirty="0"/>
              <a:t> un control </a:t>
            </a:r>
            <a:r>
              <a:rPr lang="en-US" sz="3200" dirty="0" err="1"/>
              <a:t>completo</a:t>
            </a:r>
            <a:r>
              <a:rPr lang="en-US" sz="3200" dirty="0"/>
              <a:t> de la </a:t>
            </a:r>
            <a:r>
              <a:rPr lang="en-US" sz="3200" dirty="0" err="1"/>
              <a:t>mensajería</a:t>
            </a:r>
            <a:r>
              <a:rPr lang="en-US" sz="3200" dirty="0"/>
              <a:t> y el aspect del portal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Autentíquese</a:t>
            </a:r>
            <a:r>
              <a:rPr lang="en-US" sz="3200" dirty="0"/>
              <a:t> </a:t>
            </a:r>
            <a:r>
              <a:rPr lang="en-US" sz="3200" dirty="0" err="1"/>
              <a:t>mediante</a:t>
            </a:r>
            <a:r>
              <a:rPr lang="en-US" sz="3200" dirty="0"/>
              <a:t> vouchers, </a:t>
            </a:r>
            <a:r>
              <a:rPr lang="en-US" sz="3200" dirty="0" err="1"/>
              <a:t>contraseña</a:t>
            </a:r>
            <a:r>
              <a:rPr lang="en-US" sz="3200" dirty="0"/>
              <a:t>, </a:t>
            </a:r>
            <a:r>
              <a:rPr lang="en-US" sz="3200" dirty="0" err="1"/>
              <a:t>inicio</a:t>
            </a:r>
            <a:r>
              <a:rPr lang="en-US" sz="3200" dirty="0"/>
              <a:t> de </a:t>
            </a:r>
            <a:r>
              <a:rPr lang="en-US" sz="3200" dirty="0" err="1"/>
              <a:t>sesión</a:t>
            </a:r>
            <a:r>
              <a:rPr lang="en-US" sz="3200" dirty="0"/>
              <a:t> por redes </a:t>
            </a:r>
            <a:r>
              <a:rPr lang="en-US" sz="3200" dirty="0" err="1"/>
              <a:t>sociales</a:t>
            </a:r>
            <a:r>
              <a:rPr lang="en-US" sz="3200" dirty="0"/>
              <a:t> y </a:t>
            </a:r>
            <a:r>
              <a:rPr lang="en-US" sz="3200" dirty="0" err="1"/>
              <a:t>más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71525"/>
            <a:ext cx="6277495" cy="919163"/>
          </a:xfrm>
        </p:spPr>
        <p:txBody>
          <a:bodyPr/>
          <a:lstStyle/>
          <a:p>
            <a:r>
              <a:rPr lang="en-US" dirty="0"/>
              <a:t>Portal </a:t>
            </a:r>
            <a:r>
              <a:rPr lang="en-US" dirty="0" err="1"/>
              <a:t>Cautivo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849" y="1418757"/>
            <a:ext cx="3603711" cy="36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7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86241" y="2876747"/>
            <a:ext cx="6590087" cy="20506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 punto de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detecta</a:t>
            </a:r>
            <a:r>
              <a:rPr lang="en-US" dirty="0"/>
              <a:t> a los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inalámbricos</a:t>
            </a:r>
            <a:r>
              <a:rPr lang="en-US" dirty="0"/>
              <a:t> </a:t>
            </a:r>
            <a:r>
              <a:rPr lang="en-US" dirty="0" err="1"/>
              <a:t>conectados</a:t>
            </a:r>
            <a:r>
              <a:rPr lang="en-US" dirty="0"/>
              <a:t> y </a:t>
            </a:r>
            <a:r>
              <a:rPr lang="en-US" dirty="0" err="1"/>
              <a:t>enfoca</a:t>
            </a:r>
            <a:r>
              <a:rPr lang="en-US" dirty="0"/>
              <a:t> la </a:t>
            </a:r>
            <a:r>
              <a:rPr lang="en-US" dirty="0" err="1"/>
              <a:t>señal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 para </a:t>
            </a:r>
            <a:r>
              <a:rPr lang="en-US" dirty="0" err="1"/>
              <a:t>obtener</a:t>
            </a:r>
            <a:r>
              <a:rPr lang="en-US" dirty="0"/>
              <a:t> un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rendimiento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comunicación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6242" y="1366042"/>
            <a:ext cx="6590086" cy="9191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Tecnología</a:t>
            </a:r>
            <a:r>
              <a:rPr lang="en-US" dirty="0"/>
              <a:t> Beamforming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C:\Users\qsding\Desktop\GWN7600(1)\GWN7600-fron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672" y="578299"/>
            <a:ext cx="2501070" cy="249465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27851" y="3180523"/>
            <a:ext cx="2076713" cy="1443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78" y="4354172"/>
            <a:ext cx="3236061" cy="23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e241d24a-7a23-48f5-90d6-b71ef6c7a69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A21BC0-932D-4A64-AD77-7B03D6543CC3}" vid="{4D538E15-BEBE-44EC-9582-C7D6FBC741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GS_template_2019</Template>
  <TotalTime>1231</TotalTime>
  <Words>891</Words>
  <Application>Microsoft Macintosh PowerPoint</Application>
  <PresentationFormat>Panorámica</PresentationFormat>
  <Paragraphs>141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Office Theme</vt:lpstr>
      <vt:lpstr>GWN7615</vt:lpstr>
      <vt:lpstr>Descripción General</vt:lpstr>
      <vt:lpstr>Principales Características</vt:lpstr>
      <vt:lpstr>Especificaciones Técnicas</vt:lpstr>
      <vt:lpstr>Wi-Fi asequible y potente</vt:lpstr>
      <vt:lpstr>Presentación de PowerPoint</vt:lpstr>
      <vt:lpstr>Rendimiento Wi-Fi</vt:lpstr>
      <vt:lpstr>Portal Cautivo</vt:lpstr>
      <vt:lpstr>Tecnología Beamforming</vt:lpstr>
      <vt:lpstr>Especificaciones de las Antenas</vt:lpstr>
      <vt:lpstr>Opciones de Gestión de la Red</vt:lpstr>
      <vt:lpstr>Tabla Comparativa</vt:lpstr>
      <vt:lpstr>GWN.Cloud</vt:lpstr>
      <vt:lpstr>Despliegue del GWN7615</vt:lpstr>
      <vt:lpstr>Integración de Soluciones Grandstream</vt:lpstr>
      <vt:lpstr>Escenarios de Despliegue</vt:lpstr>
      <vt:lpstr>Oficinas</vt:lpstr>
      <vt:lpstr>Tiendas Comerciales</vt:lpstr>
      <vt:lpstr>Educación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Van Meter</dc:creator>
  <cp:lastModifiedBy>Juan Pablo García Irarragorri</cp:lastModifiedBy>
  <cp:revision>99</cp:revision>
  <dcterms:created xsi:type="dcterms:W3CDTF">2019-12-18T17:33:17Z</dcterms:created>
  <dcterms:modified xsi:type="dcterms:W3CDTF">2020-06-16T01:47:11Z</dcterms:modified>
</cp:coreProperties>
</file>